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69" r:id="rId6"/>
  </p:sldIdLst>
  <p:sldSz cx="6858000" cy="9906000" type="A4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ECFF"/>
    <a:srgbClr val="CCFFFF"/>
    <a:srgbClr val="FFCCCC"/>
    <a:srgbClr val="CCFFCC"/>
    <a:srgbClr val="0000FF"/>
    <a:srgbClr val="B9FE9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600" y="9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0" cy="500936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901700" y="0"/>
            <a:ext cx="2984870" cy="500936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r">
              <a:defRPr sz="1200"/>
            </a:lvl1pPr>
          </a:lstStyle>
          <a:p>
            <a:fld id="{BF9C92B6-F11C-41C9-8BCF-244124D64897}" type="datetimeFigureOut">
              <a:rPr kumimoji="1" lang="ja-JP" altLang="en-US" smtClean="0"/>
              <a:pPr/>
              <a:t>2025/8/21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750888"/>
            <a:ext cx="26019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28" tIns="46214" rIns="92428" bIns="46214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2428" tIns="46214" rIns="92428" bIns="46214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516038"/>
            <a:ext cx="2984870" cy="500936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901700" y="9516038"/>
            <a:ext cx="2984870" cy="500936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r">
              <a:defRPr sz="1200"/>
            </a:lvl1pPr>
          </a:lstStyle>
          <a:p>
            <a:fld id="{112AF161-D8AF-4E43-99BE-60923BD69E8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AF161-D8AF-4E43-99BE-60923BD69E88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2025/8/21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2025/8/21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2025/8/21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2025/8/21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2025/8/21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2025/8/21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2025/8/21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2025/8/21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2025/8/21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2025/8/21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669CD-8A8D-488C-A36E-2A39534DDF2F}" type="datetimeFigureOut">
              <a:rPr kumimoji="1" lang="ja-JP" altLang="en-US" smtClean="0"/>
              <a:pPr/>
              <a:t>2025/8/21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669CD-8A8D-488C-A36E-2A39534DDF2F}" type="datetimeFigureOut">
              <a:rPr kumimoji="1" lang="ja-JP" altLang="en-US" smtClean="0"/>
              <a:pPr/>
              <a:t>2025/8/21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811D2-6D31-4704-97AE-1C87B42A6F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hyperlink" Target="http://www.opc.or.jp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53292" y="5646362"/>
            <a:ext cx="4140331" cy="19306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・会場：産業支援センター</a:t>
            </a:r>
            <a:r>
              <a:rPr lang="en-US" altLang="ja-JP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3</a:t>
            </a:r>
            <a:r>
              <a:rPr lang="ja-JP" altLang="en-US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階</a:t>
            </a:r>
            <a:endParaRPr lang="en-US" altLang="ja-JP" sz="1400" b="1" dirty="0">
              <a:solidFill>
                <a:srgbClr val="0000FF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　　　</a:t>
            </a:r>
            <a:r>
              <a:rPr lang="en-US" altLang="ja-JP" sz="14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※</a:t>
            </a:r>
            <a:r>
              <a:rPr lang="ja-JP" altLang="en-US" sz="14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駐車場</a:t>
            </a:r>
            <a:r>
              <a:rPr lang="en-US" altLang="ja-JP" sz="14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3</a:t>
            </a:r>
            <a:r>
              <a:rPr lang="ja-JP" altLang="en-US" sz="14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時間は無料</a:t>
            </a:r>
            <a:endParaRPr lang="en-US" altLang="ja-JP" sz="1400" b="1" dirty="0">
              <a:solidFill>
                <a:srgbClr val="FF0000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・日時：</a:t>
            </a:r>
            <a:r>
              <a:rPr lang="en-US" altLang="ja-JP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2025</a:t>
            </a:r>
            <a:r>
              <a:rPr lang="ja-JP" altLang="en-US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</a:t>
            </a:r>
            <a:r>
              <a:rPr lang="en-US" altLang="ja-JP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11</a:t>
            </a:r>
            <a:r>
              <a:rPr lang="ja-JP" altLang="en-US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月</a:t>
            </a:r>
            <a:r>
              <a:rPr lang="en-US" altLang="ja-JP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21</a:t>
            </a:r>
            <a:r>
              <a:rPr lang="ja-JP" altLang="en-US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日（金）</a:t>
            </a:r>
            <a:endParaRPr lang="en-US" altLang="ja-JP" sz="1400" b="1" dirty="0">
              <a:solidFill>
                <a:srgbClr val="0000FF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　　　</a:t>
            </a:r>
            <a:r>
              <a:rPr lang="en-US" altLang="ja-JP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15</a:t>
            </a:r>
            <a:r>
              <a:rPr lang="ja-JP" altLang="en-US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：</a:t>
            </a:r>
            <a:r>
              <a:rPr lang="en-US" altLang="ja-JP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00</a:t>
            </a:r>
            <a:r>
              <a:rPr lang="ja-JP" altLang="en-US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～</a:t>
            </a:r>
            <a:r>
              <a:rPr lang="en-US" altLang="ja-JP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17</a:t>
            </a:r>
            <a:r>
              <a:rPr lang="ja-JP" altLang="en-US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：</a:t>
            </a:r>
            <a:r>
              <a:rPr lang="en-US" altLang="ja-JP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00</a:t>
            </a:r>
          </a:p>
          <a:p>
            <a:r>
              <a:rPr lang="ja-JP" altLang="en-US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・参加料：参加料　会員無料</a:t>
            </a:r>
            <a:endParaRPr lang="en-US" altLang="ja-JP" sz="1400" b="1" dirty="0">
              <a:solidFill>
                <a:srgbClr val="0000FF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　　　　未会員　一人当たり</a:t>
            </a:r>
            <a:r>
              <a:rPr lang="en-US" altLang="ja-JP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2,200</a:t>
            </a:r>
            <a:r>
              <a:rPr lang="ja-JP" altLang="en-US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円（税込）</a:t>
            </a:r>
            <a:endParaRPr lang="en-US" altLang="ja-JP" sz="1400" b="1" dirty="0">
              <a:solidFill>
                <a:srgbClr val="0000FF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・コメンテーター</a:t>
            </a:r>
            <a:endParaRPr lang="en-US" altLang="ja-JP" sz="1400" b="1" dirty="0">
              <a:solidFill>
                <a:srgbClr val="0000FF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（株）琉球銀行人事部</a:t>
            </a:r>
            <a:endParaRPr lang="en-US" altLang="ja-JP" sz="1400" b="1" dirty="0">
              <a:solidFill>
                <a:srgbClr val="0000FF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14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　　　　次長　城　間　　章　</a:t>
            </a:r>
            <a:endParaRPr lang="en-US" altLang="ja-JP" sz="1400" b="1" dirty="0">
              <a:solidFill>
                <a:srgbClr val="0000FF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3736" y="7794608"/>
            <a:ext cx="3796533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お申込み・お問い合わせ先</a:t>
            </a:r>
          </a:p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一般社団法人沖縄県生産性本部</a:t>
            </a:r>
            <a:endParaRPr kumimoji="1" lang="en-US" altLang="ja-JP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TEL 098-857-0141</a:t>
            </a:r>
          </a:p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明朝 Medium" panose="02020500000000000000" pitchFamily="18" charset="-128"/>
                <a:ea typeface="BIZ UDP明朝 Medium" panose="02020500000000000000" pitchFamily="18" charset="-128"/>
                <a:cs typeface="メイリオ" pitchFamily="50" charset="-128"/>
              </a:rPr>
              <a:t>〒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明朝 Medium" panose="02020500000000000000" pitchFamily="18" charset="-128"/>
                <a:ea typeface="BIZ UDP明朝 Medium" panose="02020500000000000000" pitchFamily="18" charset="-128"/>
                <a:cs typeface="メイリオ" pitchFamily="50" charset="-128"/>
              </a:rPr>
              <a:t>901-0152</a:t>
            </a:r>
          </a:p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明朝 Medium" panose="02020500000000000000" pitchFamily="18" charset="-128"/>
                <a:ea typeface="BIZ UDP明朝 Medium" panose="02020500000000000000" pitchFamily="18" charset="-128"/>
                <a:cs typeface="メイリオ" pitchFamily="50" charset="-128"/>
              </a:rPr>
              <a:t>那覇市小禄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明朝 Medium" panose="02020500000000000000" pitchFamily="18" charset="-128"/>
                <a:ea typeface="BIZ UDP明朝 Medium" panose="02020500000000000000" pitchFamily="18" charset="-128"/>
                <a:cs typeface="メイリオ" pitchFamily="50" charset="-128"/>
              </a:rPr>
              <a:t>1831-1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明朝 Medium" panose="02020500000000000000" pitchFamily="18" charset="-128"/>
                <a:ea typeface="BIZ UDP明朝 Medium" panose="02020500000000000000" pitchFamily="18" charset="-128"/>
                <a:cs typeface="メイリオ" pitchFamily="50" charset="-128"/>
              </a:rPr>
              <a:t>（沖縄産業支援センター４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明朝 Medium" panose="02020500000000000000" pitchFamily="18" charset="-128"/>
                <a:ea typeface="BIZ UDP明朝 Medium" panose="02020500000000000000" pitchFamily="18" charset="-128"/>
                <a:cs typeface="メイリオ" pitchFamily="50" charset="-128"/>
              </a:rPr>
              <a:t>F)</a:t>
            </a:r>
          </a:p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明朝 Medium" panose="02020500000000000000" pitchFamily="18" charset="-128"/>
                <a:ea typeface="BIZ UDP明朝 Medium" panose="02020500000000000000" pitchFamily="18" charset="-128"/>
                <a:cs typeface="メイリオ" pitchFamily="50" charset="-128"/>
              </a:rPr>
              <a:t>TEL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明朝 Medium" panose="02020500000000000000" pitchFamily="18" charset="-128"/>
                <a:ea typeface="BIZ UDP明朝 Medium" panose="02020500000000000000" pitchFamily="18" charset="-128"/>
                <a:cs typeface="メイリオ" pitchFamily="50" charset="-128"/>
              </a:rPr>
              <a:t>：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明朝 Medium" panose="02020500000000000000" pitchFamily="18" charset="-128"/>
                <a:ea typeface="BIZ UDP明朝 Medium" panose="02020500000000000000" pitchFamily="18" charset="-128"/>
                <a:cs typeface="メイリオ" pitchFamily="50" charset="-128"/>
              </a:rPr>
              <a:t>098-857-0141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明朝 Medium" panose="02020500000000000000" pitchFamily="18" charset="-128"/>
                <a:ea typeface="BIZ UDP明朝 Medium" panose="02020500000000000000" pitchFamily="18" charset="-128"/>
                <a:cs typeface="メイリオ" pitchFamily="50" charset="-128"/>
              </a:rPr>
              <a:t>　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明朝 Medium" panose="02020500000000000000" pitchFamily="18" charset="-128"/>
                <a:ea typeface="BIZ UDP明朝 Medium" panose="02020500000000000000" pitchFamily="18" charset="-128"/>
                <a:cs typeface="メイリオ" pitchFamily="50" charset="-128"/>
              </a:rPr>
              <a:t>FAX:098-857-0142</a:t>
            </a:r>
          </a:p>
          <a:p>
            <a:pPr marL="0" marR="0" lvl="0" indent="0"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BIZ UDP明朝 Medium" panose="02020500000000000000" pitchFamily="18" charset="-128"/>
                <a:ea typeface="BIZ UDP明朝 Medium" panose="02020500000000000000" pitchFamily="18" charset="-128"/>
                <a:cs typeface="メイリオ" pitchFamily="50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http://www.opc.or.jp</a:t>
            </a:r>
            <a:endParaRPr kumimoji="1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BIZ UDP明朝 Medium" panose="02020500000000000000" pitchFamily="18" charset="-128"/>
              <a:ea typeface="BIZ UDP明朝 Medium" panose="02020500000000000000" pitchFamily="18" charset="-128"/>
              <a:cs typeface="メイリオ" pitchFamily="50" charset="-128"/>
            </a:endParaRPr>
          </a:p>
        </p:txBody>
      </p:sp>
      <p:pic>
        <p:nvPicPr>
          <p:cNvPr id="3" name="図 18">
            <a:extLst>
              <a:ext uri="{FF2B5EF4-FFF2-40B4-BE49-F238E27FC236}">
                <a16:creationId xmlns:a16="http://schemas.microsoft.com/office/drawing/2014/main" id="{E2290D59-5A72-2260-43AA-6FC0C3DB41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2" y="423085"/>
            <a:ext cx="773925" cy="396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19AF3F4-BE52-CCF0-5D55-19E300980862}"/>
              </a:ext>
            </a:extLst>
          </p:cNvPr>
          <p:cNvSpPr/>
          <p:nvPr/>
        </p:nvSpPr>
        <p:spPr>
          <a:xfrm>
            <a:off x="1127217" y="254270"/>
            <a:ext cx="1872208" cy="603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一般社団法人</a:t>
            </a:r>
            <a:endParaRPr kumimoji="1" lang="en-US" altLang="ja-JP" sz="1400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r>
              <a:rPr lang="ja-JP" altLang="en-US" sz="14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沖縄県生産性本部</a:t>
            </a:r>
            <a:endParaRPr kumimoji="1" lang="ja-JP" altLang="en-US" sz="14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01B669A2-BB4F-4E54-0589-B090DBCF1797}"/>
              </a:ext>
            </a:extLst>
          </p:cNvPr>
          <p:cNvSpPr/>
          <p:nvPr/>
        </p:nvSpPr>
        <p:spPr>
          <a:xfrm>
            <a:off x="213764" y="906288"/>
            <a:ext cx="6394853" cy="50619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511B674-8BEB-5179-4F81-A85E65CCA1CE}"/>
              </a:ext>
            </a:extLst>
          </p:cNvPr>
          <p:cNvSpPr txBox="1"/>
          <p:nvPr/>
        </p:nvSpPr>
        <p:spPr>
          <a:xfrm>
            <a:off x="213764" y="1152246"/>
            <a:ext cx="3509150" cy="49912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rtl="0"/>
            <a:r>
              <a:rPr lang="ja-JP" altLang="en-US" sz="1600" b="1" spc="-15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総務・人事・労務担当者</a:t>
            </a:r>
            <a:r>
              <a:rPr lang="ja-JP" altLang="en-US" sz="1600" b="1" spc="-150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（経営層の方も歓迎）</a:t>
            </a:r>
            <a:endParaRPr lang="en-US" altLang="ja-JP" sz="1600" b="1" spc="-150" dirty="0">
              <a:solidFill>
                <a:srgbClr val="FF0000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rtl="0"/>
            <a:r>
              <a:rPr lang="ja-JP" altLang="en-US" sz="1600" b="1" spc="-150" noProof="1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異業種交流研究会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538E2B8-9ED0-8023-6E24-F9CC834D0288}"/>
              </a:ext>
            </a:extLst>
          </p:cNvPr>
          <p:cNvSpPr txBox="1"/>
          <p:nvPr/>
        </p:nvSpPr>
        <p:spPr>
          <a:xfrm>
            <a:off x="353292" y="1898033"/>
            <a:ext cx="6112822" cy="110799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rgbClr val="FF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≪なぜ、期待の若手職員は辞めてしまうのか？≫</a:t>
            </a:r>
            <a:endParaRPr lang="en-US" altLang="ja-JP" sz="16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lang="ja-JP" altLang="en-US" sz="2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～企業の未来を担う人材を繋ぎ止める防止策とは～</a:t>
            </a:r>
            <a:endParaRPr lang="en-US" altLang="ja-JP" sz="2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ctr"/>
            <a:r>
              <a:rPr kumimoji="1" lang="ja-JP" altLang="en-US" sz="3000" b="1" dirty="0">
                <a:solidFill>
                  <a:srgbClr val="0000FF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若手職員の離職防止策</a:t>
            </a:r>
          </a:p>
        </p:txBody>
      </p:sp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04EFBB94-D537-BD39-08E0-0B5553C0AF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713585"/>
              </p:ext>
            </p:extLst>
          </p:nvPr>
        </p:nvGraphicFramePr>
        <p:xfrm>
          <a:off x="348458" y="3252689"/>
          <a:ext cx="6112822" cy="2148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0011">
                  <a:extLst>
                    <a:ext uri="{9D8B030D-6E8A-4147-A177-3AD203B41FA5}">
                      <a16:colId xmlns:a16="http://schemas.microsoft.com/office/drawing/2014/main" val="1601218038"/>
                    </a:ext>
                  </a:extLst>
                </a:gridCol>
                <a:gridCol w="4532811">
                  <a:extLst>
                    <a:ext uri="{9D8B030D-6E8A-4147-A177-3AD203B41FA5}">
                      <a16:colId xmlns:a16="http://schemas.microsoft.com/office/drawing/2014/main" val="2839511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若手職員の離職現状</a:t>
                      </a: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約</a:t>
                      </a:r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35</a:t>
                      </a:r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％が</a:t>
                      </a:r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3</a:t>
                      </a:r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年以内に離職</a:t>
                      </a:r>
                      <a:endParaRPr kumimoji="1" lang="en-US" altLang="ja-JP" sz="1200" b="1" dirty="0">
                        <a:solidFill>
                          <a:srgbClr val="FF0000"/>
                        </a:solidFill>
                        <a:latin typeface="BIZ UDP明朝 Medium" panose="02020500000000000000" pitchFamily="18" charset="-128"/>
                        <a:ea typeface="BIZ UDP明朝 Medium" panose="02020500000000000000" pitchFamily="18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　　大学卒業後就職した新入社員のうち、約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3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人に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1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人が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3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年以内に離職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BIZ UDP明朝 Medium" panose="02020500000000000000" pitchFamily="18" charset="-128"/>
                        <a:ea typeface="BIZ UDP明朝 Medium" panose="02020500000000000000" pitchFamily="18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2025</a:t>
                      </a:r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年は、</a:t>
                      </a:r>
                      <a:r>
                        <a:rPr kumimoji="1" lang="en-US" altLang="ja-JP" sz="1200" b="1" dirty="0">
                          <a:solidFill>
                            <a:srgbClr val="FF0000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56</a:t>
                      </a:r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％が転職を検討</a:t>
                      </a:r>
                      <a:endParaRPr kumimoji="1" lang="en-US" altLang="ja-JP" sz="1200" b="1" dirty="0">
                        <a:solidFill>
                          <a:srgbClr val="FF0000"/>
                        </a:solidFill>
                        <a:latin typeface="BIZ UDP明朝 Medium" panose="02020500000000000000" pitchFamily="18" charset="-128"/>
                        <a:ea typeface="BIZ UDP明朝 Medium" panose="02020500000000000000" pitchFamily="18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　　人材の流動化は今後さらに加速？？？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BIZ UDP明朝 Medium" panose="02020500000000000000" pitchFamily="18" charset="-128"/>
                        <a:ea typeface="BIZ UDP明朝 Medium" panose="02020500000000000000" pitchFamily="18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若手職員の主な退職理由</a:t>
                      </a:r>
                      <a:endParaRPr kumimoji="1" lang="en-US" altLang="ja-JP" sz="1200" b="1" dirty="0">
                        <a:solidFill>
                          <a:srgbClr val="FF0000"/>
                        </a:solidFill>
                        <a:latin typeface="BIZ UDP明朝 Medium" panose="02020500000000000000" pitchFamily="18" charset="-128"/>
                        <a:ea typeface="BIZ UDP明朝 Medium" panose="02020500000000000000" pitchFamily="18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　　キャリア関連、労働条件・環境、上下関係・組織風土、エンゲージメント</a:t>
                      </a:r>
                    </a:p>
                  </a:txBody>
                  <a:tcP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6163446"/>
                  </a:ext>
                </a:extLst>
              </a:tr>
              <a:tr h="883974">
                <a:tc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交流会の意義と目的</a:t>
                      </a: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異業種間の知見共有</a:t>
                      </a:r>
                      <a:endParaRPr kumimoji="1" lang="en-US" altLang="ja-JP" sz="1200" b="1" dirty="0">
                        <a:solidFill>
                          <a:srgbClr val="FF0000"/>
                        </a:solidFill>
                        <a:latin typeface="BIZ UDP明朝 Medium" panose="02020500000000000000" pitchFamily="18" charset="-128"/>
                        <a:ea typeface="BIZ UDP明朝 Medium" panose="02020500000000000000" pitchFamily="18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　　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他業種の担当者と意見交換し、自社の常識を問い質す機会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BIZ UDP明朝 Medium" panose="02020500000000000000" pitchFamily="18" charset="-128"/>
                        <a:ea typeface="BIZ UDP明朝 Medium" panose="02020500000000000000" pitchFamily="18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　　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他社の経験や失敗談から学び、自社の人事戦略に役立てる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BIZ UDP明朝 Medium" panose="02020500000000000000" pitchFamily="18" charset="-128"/>
                        <a:ea typeface="BIZ UDP明朝 Medium" panose="02020500000000000000" pitchFamily="18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l"/>
                      </a:pPr>
                      <a:r>
                        <a:rPr kumimoji="1" lang="ja-JP" altLang="en-US" sz="1200" b="1" dirty="0">
                          <a:solidFill>
                            <a:srgbClr val="FF0000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ネットワーク構築</a:t>
                      </a:r>
                      <a:endParaRPr kumimoji="1" lang="en-US" altLang="ja-JP" sz="1200" b="1" dirty="0">
                        <a:solidFill>
                          <a:srgbClr val="FF0000"/>
                        </a:solidFill>
                        <a:latin typeface="BIZ UDP明朝 Medium" panose="02020500000000000000" pitchFamily="18" charset="-128"/>
                        <a:ea typeface="BIZ UDP明朝 Medium" panose="02020500000000000000" pitchFamily="18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　　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BIZ UDP明朝 Medium" panose="02020500000000000000" pitchFamily="18" charset="-128"/>
                          <a:ea typeface="BIZ UDP明朝 Medium" panose="02020500000000000000" pitchFamily="18" charset="-128"/>
                        </a:rPr>
                        <a:t>同じ課題認識を持つ人事担当者とのつながりを構築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BIZ UDP明朝 Medium" panose="02020500000000000000" pitchFamily="18" charset="-128"/>
                        <a:ea typeface="BIZ UDP明朝 Medium" panose="02020500000000000000" pitchFamily="18" charset="-128"/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2796830"/>
                  </a:ext>
                </a:extLst>
              </a:tr>
            </a:tbl>
          </a:graphicData>
        </a:graphic>
      </p:graphicFrame>
      <p:pic>
        <p:nvPicPr>
          <p:cNvPr id="11" name="図 10">
            <a:extLst>
              <a:ext uri="{FF2B5EF4-FFF2-40B4-BE49-F238E27FC236}">
                <a16:creationId xmlns:a16="http://schemas.microsoft.com/office/drawing/2014/main" id="{2596CD57-9AFB-3395-B76A-8BA20E13C6A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441" b="93357" l="4196" r="93007">
                        <a14:foregroundMark x1="14918" y1="58217" x2="2797" y2="76399"/>
                        <a14:foregroundMark x1="2797" y1="76399" x2="29138" y2="94406"/>
                        <a14:foregroundMark x1="29138" y1="94406" x2="59441" y2="95280"/>
                        <a14:foregroundMark x1="59441" y1="95280" x2="83683" y2="81469"/>
                        <a14:foregroundMark x1="83683" y1="81469" x2="93240" y2="59615"/>
                        <a14:foregroundMark x1="93240" y1="59615" x2="88345" y2="69406"/>
                        <a14:foregroundMark x1="46387" y1="68357" x2="47086" y2="72203"/>
                        <a14:foregroundMark x1="78373" y1="41366" x2="78412" y2="37846"/>
                        <a14:foregroundMark x1="78322" y1="45979" x2="78331" y2="45188"/>
                        <a14:foregroundMark x1="79879" y1="43170" x2="80186" y2="47378"/>
                        <a14:foregroundMark x1="79183" y1="33617" x2="79702" y2="40742"/>
                        <a14:foregroundMark x1="80186" y1="47378" x2="79021" y2="48077"/>
                        <a14:foregroundMark x1="43357" y1="17657" x2="42657" y2="19231"/>
                        <a14:foregroundMark x1="3497" y1="74825" x2="9324" y2="94580"/>
                        <a14:foregroundMark x1="9324" y1="94580" x2="47086" y2="98776"/>
                        <a14:foregroundMark x1="47086" y1="98776" x2="79720" y2="94231"/>
                        <a14:foregroundMark x1="79720" y1="94231" x2="13753" y2="76224"/>
                        <a14:foregroundMark x1="13753" y1="76224" x2="4196" y2="75350"/>
                        <a14:foregroundMark x1="43357" y1="73252" x2="29138" y2="54545"/>
                        <a14:foregroundMark x1="29138" y1="54545" x2="46620" y2="69930"/>
                        <a14:foregroundMark x1="46620" y1="69930" x2="41958" y2="74301"/>
                        <a14:foregroundMark x1="79479" y1="31992" x2="83916" y2="42308"/>
                        <a14:foregroundMark x1="72523" y1="46502" x2="71096" y2="47028"/>
                        <a14:foregroundMark x1="83916" y1="42308" x2="79371" y2="43982"/>
                        <a14:foregroundMark x1="32867" y1="12937" x2="31235" y2="14510"/>
                        <a14:foregroundMark x1="79678" y1="30903" x2="81585" y2="38986"/>
                        <a14:foregroundMark x1="77421" y1="21339" x2="77435" y2="21398"/>
                        <a14:foregroundMark x1="76923" y1="19231" x2="77157" y2="20223"/>
                        <a14:foregroundMark x1="81585" y1="38986" x2="78205" y2="38986"/>
                        <a14:foregroundMark x1="74825" y1="41608" x2="75524" y2="21154"/>
                        <a14:foregroundMark x1="75524" y1="21154" x2="84382" y2="41434"/>
                        <a14:foregroundMark x1="84382" y1="41434" x2="71096" y2="47028"/>
                        <a14:foregroundMark x1="93240" y1="53497" x2="92541" y2="50175"/>
                        <a14:foregroundMark x1="14918" y1="58741" x2="45221" y2="55594"/>
                        <a14:foregroundMark x1="45221" y1="55594" x2="70163" y2="66434"/>
                        <a14:foregroundMark x1="70163" y1="66434" x2="81119" y2="85490"/>
                        <a14:foregroundMark x1="81119" y1="85490" x2="52681" y2="93531"/>
                        <a14:foregroundMark x1="52681" y1="93531" x2="24009" y2="93357"/>
                        <a14:foregroundMark x1="24009" y1="93357" x2="5361" y2="74825"/>
                        <a14:foregroundMark x1="5361" y1="74825" x2="9324" y2="65210"/>
                        <a14:foregroundMark x1="82517" y1="34790" x2="81818" y2="33217"/>
                        <a14:foregroundMark x1="76923" y1="21853" x2="83217" y2="33217"/>
                        <a14:foregroundMark x1="82517" y1="26748" x2="79021" y2="29895"/>
                        <a14:foregroundMark x1="82517" y1="28846" x2="82517" y2="34266"/>
                        <a14:backgroundMark x1="73590" y1="26275" x2="73876" y2="36780"/>
                        <a14:backgroundMark x1="73427" y1="20280" x2="73464" y2="21643"/>
                        <a14:backgroundMark x1="74626" y1="42234" x2="74656" y2="42005"/>
                        <a14:backgroundMark x1="73708" y1="41702" x2="73527" y2="4269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2200" y="5612467"/>
            <a:ext cx="1783587" cy="2378116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E2518974-0B7D-1B59-D925-E04C10A3082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416" b="94286" l="9953" r="89100">
                        <a14:foregroundMark x1="26540" y1="10649" x2="71564" y2="10130"/>
                        <a14:foregroundMark x1="71564" y1="10130" x2="61137" y2="9870"/>
                        <a14:foregroundMark x1="19905" y1="45714" x2="18957" y2="46494"/>
                        <a14:foregroundMark x1="65403" y1="51169" x2="63507" y2="43896"/>
                        <a14:foregroundMark x1="33175" y1="94112" x2="33175" y2="94286"/>
                        <a14:foregroundMark x1="33175" y1="89350" x2="33175" y2="90909"/>
                        <a14:foregroundMark x1="33175" y1="63117" x2="33175" y2="66137"/>
                        <a14:foregroundMark x1="41340" y1="88425" x2="66825" y2="70130"/>
                        <a14:foregroundMark x1="37353" y1="91287" x2="39776" y2="89548"/>
                        <a14:foregroundMark x1="33175" y1="94286" x2="33391" y2="94131"/>
                        <a14:foregroundMark x1="66825" y1="70130" x2="35545" y2="63117"/>
                        <a14:foregroundMark x1="33175" y1="7532" x2="52133" y2="4416"/>
                        <a14:foregroundMark x1="53555" y1="64675" x2="67773" y2="62338"/>
                        <a14:foregroundMark x1="57820" y1="65455" x2="64455" y2="65455"/>
                        <a14:foregroundMark x1="62085" y1="64675" x2="65403" y2="63896"/>
                        <a14:foregroundMark x1="22275" y1="48831" x2="36493" y2="49610"/>
                        <a14:foregroundMark x1="47867" y1="48052" x2="24645" y2="43117"/>
                        <a14:foregroundMark x1="47867" y1="46494" x2="24645" y2="44675"/>
                        <a14:foregroundMark x1="22275" y1="48831" x2="46919" y2="50390"/>
                        <a14:foregroundMark x1="28910" y1="41558" x2="50237" y2="50390"/>
                        <a14:foregroundMark x1="50237" y1="43117" x2="45498" y2="44675"/>
                        <a14:foregroundMark x1="24645" y1="44675" x2="25592" y2="43896"/>
                        <a14:backgroundMark x1="32227" y1="66234" x2="35545" y2="75844"/>
                        <a14:backgroundMark x1="34597" y1="75065" x2="33175" y2="89351"/>
                        <a14:backgroundMark x1="33175" y1="90909" x2="32227" y2="9402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837" y="8007967"/>
            <a:ext cx="1143363" cy="16003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96643" y="865926"/>
            <a:ext cx="5894011" cy="1998149"/>
          </a:xfrm>
        </p:spPr>
        <p:txBody>
          <a:bodyPr>
            <a:normAutofit fontScale="25000" lnSpcReduction="20000"/>
          </a:bodyPr>
          <a:lstStyle/>
          <a:p>
            <a:pPr algn="l"/>
            <a:endParaRPr lang="en-US" altLang="ja-JP" sz="1234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4498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■お申込み　お申し込みは、下記所定欄に必要事項をお書きの上、</a:t>
            </a:r>
            <a:r>
              <a:rPr lang="en-US" altLang="ja-JP" sz="4498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FAX</a:t>
            </a:r>
            <a:r>
              <a:rPr lang="ja-JP" altLang="en-US" sz="4498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又は</a:t>
            </a:r>
            <a:r>
              <a:rPr lang="en-US" altLang="ja-JP" sz="4498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Web</a:t>
            </a:r>
            <a:r>
              <a:rPr lang="ja-JP" altLang="en-US" sz="4498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にて　</a:t>
            </a:r>
            <a:endParaRPr lang="en-US" altLang="ja-JP" sz="4498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4498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お申込みをお願いします。</a:t>
            </a:r>
            <a:r>
              <a:rPr lang="en-US" altLang="ja-JP" sz="4498" u="heavy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[</a:t>
            </a:r>
            <a:r>
              <a:rPr lang="ja-JP" altLang="en-US" sz="4498" u="heavy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締切日</a:t>
            </a:r>
            <a:r>
              <a:rPr lang="en-US" altLang="ja-JP" sz="4498" u="heavy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11</a:t>
            </a:r>
            <a:r>
              <a:rPr lang="ja-JP" altLang="en-US" sz="4498" u="heavy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月</a:t>
            </a:r>
            <a:r>
              <a:rPr lang="en-US" altLang="ja-JP" sz="4498" u="heavy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4</a:t>
            </a:r>
            <a:r>
              <a:rPr lang="ja-JP" altLang="en-US" sz="4498" u="heavy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日（火）</a:t>
            </a:r>
            <a:r>
              <a:rPr lang="en-US" altLang="ja-JP" sz="4498" u="heavy" dirty="0">
                <a:solidFill>
                  <a:schemeClr val="tx1"/>
                </a:solidFill>
                <a:latin typeface="メイリオ"/>
                <a:ea typeface="メイリオ"/>
                <a:cs typeface="メイリオ"/>
              </a:rPr>
              <a:t>]</a:t>
            </a:r>
            <a:endParaRPr lang="en-US" altLang="ja-JP" sz="4498" u="heavy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4498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■参加対象　総務・人事・労務部門担当（経営層の方も歓迎）</a:t>
            </a:r>
            <a:endParaRPr lang="en-US" altLang="ja-JP" sz="4498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4498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■参加費　　会　員　無料</a:t>
            </a:r>
            <a:endParaRPr lang="en-US" altLang="ja-JP" sz="4498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4498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未会員　一人当たり　</a:t>
            </a:r>
            <a:r>
              <a:rPr lang="en-US" altLang="ja-JP" sz="4498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\2,2</a:t>
            </a:r>
            <a:r>
              <a:rPr lang="ja-JP" altLang="en-US" sz="4498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００</a:t>
            </a:r>
            <a:endParaRPr lang="en-US" altLang="ja-JP" sz="4498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4498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</a:t>
            </a:r>
            <a:r>
              <a:rPr lang="ja-JP" altLang="en-US" sz="3528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参加費は請求書を送付いたしますので、開催前日までにお振込み願います。参加者の都</a:t>
            </a:r>
            <a:endParaRPr lang="en-US" altLang="ja-JP" sz="3528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en-US" altLang="ja-JP" sz="3528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                </a:t>
            </a:r>
            <a:r>
              <a:rPr lang="ja-JP" altLang="en-US" sz="3528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合によりご参加頂けない場合には、代理の方のご参加をお願い致します。代理の方のご</a:t>
            </a:r>
            <a:endParaRPr lang="en-US" altLang="ja-JP" sz="3528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en-US" altLang="ja-JP" sz="3528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                </a:t>
            </a:r>
            <a:r>
              <a:rPr lang="ja-JP" altLang="en-US" sz="3528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参加も難しい場合は開催の</a:t>
            </a:r>
            <a:r>
              <a:rPr lang="en-US" altLang="ja-JP" sz="3528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8</a:t>
            </a:r>
            <a:r>
              <a:rPr lang="ja-JP" altLang="en-US" sz="3528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営業日前までにご連絡下さい。それ以降はキャンセル料を</a:t>
            </a:r>
            <a:endParaRPr lang="en-US" altLang="ja-JP" sz="3528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en-US" altLang="ja-JP" sz="3528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                </a:t>
            </a:r>
            <a:r>
              <a:rPr lang="ja-JP" altLang="en-US" sz="3528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承ります。</a:t>
            </a:r>
            <a:endParaRPr lang="en-US" altLang="ja-JP" sz="3528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15935" y="459577"/>
            <a:ext cx="5974719" cy="291135"/>
          </a:xfrm>
          <a:prstGeom prst="rect">
            <a:avLst/>
          </a:prstGeom>
          <a:solidFill>
            <a:schemeClr val="tx2">
              <a:lumMod val="60000"/>
              <a:lumOff val="40000"/>
              <a:alpha val="29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158" tIns="47079" rIns="94158" bIns="47079" rtlCol="0" anchor="ctr"/>
          <a:lstStyle/>
          <a:p>
            <a:pPr algn="ctr" defTabSz="898730">
              <a:defRPr/>
            </a:pPr>
            <a:r>
              <a:rPr lang="ja-JP" altLang="en-US" sz="1234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参　加　要　領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315936" y="2446325"/>
            <a:ext cx="5976664" cy="3121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accent1">
                <a:shade val="50000"/>
              </a:schemeClr>
            </a:solidFill>
          </a:ln>
          <a:effectLst/>
        </p:spPr>
        <p:txBody>
          <a:bodyPr vert="horz" wrap="square" lIns="94158" tIns="47079" rIns="94158" bIns="47079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352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352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352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352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352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52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52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52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52800" algn="l"/>
              </a:tabLs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defRPr>
            </a:lvl9pPr>
          </a:lstStyle>
          <a:p>
            <a:pPr algn="ctr" defTabSz="941554">
              <a:tabLst>
                <a:tab pos="3452366" algn="l"/>
              </a:tabLst>
              <a:defRPr/>
            </a:pPr>
            <a:r>
              <a:rPr lang="ja-JP" altLang="ja-JP" sz="141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参</a:t>
            </a:r>
            <a:r>
              <a:rPr lang="ja-JP" altLang="en-US" sz="141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ja-JP" sz="141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加</a:t>
            </a:r>
            <a:r>
              <a:rPr lang="ja-JP" altLang="en-US" sz="141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ja-JP" sz="141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</a:t>
            </a:r>
            <a:r>
              <a:rPr lang="ja-JP" altLang="en-US" sz="141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ja-JP" sz="141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込</a:t>
            </a:r>
            <a:r>
              <a:rPr lang="ja-JP" altLang="en-US" sz="141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ja-JP" sz="141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書</a:t>
            </a:r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auto">
          <a:xfrm>
            <a:off x="113393" y="3120260"/>
            <a:ext cx="6381750" cy="5114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99CC00"/>
                </a:solidFill>
              </a14:hiddenFill>
            </a:ext>
          </a:extLst>
        </p:spPr>
        <p:txBody>
          <a:bodyPr rot="0" vert="horz" wrap="square" lIns="76503" tIns="9154" rIns="76503" bIns="9154" anchor="t" anchorCtr="0" upright="1">
            <a:noAutofit/>
          </a:bodyPr>
          <a:lstStyle/>
          <a:p>
            <a:pPr defTabSz="898730">
              <a:defRPr/>
            </a:pPr>
            <a:endParaRPr lang="ja-JP" altLang="en-US" sz="177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26834" y="2979290"/>
            <a:ext cx="5974719" cy="367460"/>
          </a:xfrm>
          <a:prstGeom prst="rect">
            <a:avLst/>
          </a:prstGeom>
        </p:spPr>
        <p:txBody>
          <a:bodyPr wrap="square" lIns="94158" tIns="47079" rIns="94158" bIns="47079">
            <a:spAutoFit/>
          </a:bodyPr>
          <a:lstStyle/>
          <a:p>
            <a:pPr algn="ctr" defTabSz="898730">
              <a:defRPr/>
            </a:pPr>
            <a:r>
              <a:rPr lang="ja-JP" altLang="en-US" sz="1234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lang="ja-JP" altLang="ja-JP" sz="1234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ＦＡＸ： </a:t>
            </a:r>
            <a:r>
              <a:rPr lang="en-US" altLang="ja-JP" sz="1770" b="1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098-857-0142</a:t>
            </a:r>
            <a:r>
              <a:rPr lang="ja-JP" altLang="ja-JP" sz="1770" b="1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　　</a:t>
            </a:r>
            <a:r>
              <a:rPr lang="ja-JP" altLang="ja-JP" sz="1234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一般社団法人沖縄県生産性本部</a:t>
            </a:r>
            <a:r>
              <a:rPr lang="ja-JP" altLang="ja-JP" sz="177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　　</a:t>
            </a:r>
            <a:endParaRPr lang="ja-JP" altLang="en-US" sz="1770" dirty="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graphicFrame>
        <p:nvGraphicFramePr>
          <p:cNvPr id="18" name="表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383143"/>
              </p:ext>
            </p:extLst>
          </p:nvPr>
        </p:nvGraphicFramePr>
        <p:xfrm>
          <a:off x="326834" y="3447980"/>
          <a:ext cx="5976664" cy="45787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49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61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7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39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223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開催日</a:t>
                      </a:r>
                    </a:p>
                  </a:txBody>
                  <a:tcPr marT="48103" marB="48103" anchor="ctr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r>
                        <a:rPr kumimoji="1" lang="ja-JP" altLang="en-US" sz="13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異業種交流研修会</a:t>
                      </a:r>
                      <a:endParaRPr kumimoji="1" lang="en-US" altLang="ja-JP" sz="13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>
                        <a:spcAft>
                          <a:spcPts val="1200"/>
                        </a:spcAft>
                      </a:pPr>
                      <a:r>
                        <a:rPr kumimoji="1" lang="ja-JP" altLang="en-US" sz="17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「若手職員の離職防止策</a:t>
                      </a:r>
                      <a:r>
                        <a:rPr kumimoji="1" lang="ja-JP" altLang="en-US" sz="16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」</a:t>
                      </a:r>
                      <a:endParaRPr kumimoji="1" lang="en-US" altLang="ja-JP" sz="16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3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令和</a:t>
                      </a:r>
                      <a:r>
                        <a:rPr kumimoji="1" lang="en-US" altLang="ja-JP" sz="13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</a:t>
                      </a:r>
                      <a:r>
                        <a:rPr kumimoji="1" lang="ja-JP" altLang="en-US" sz="13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11</a:t>
                      </a: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21</a:t>
                      </a: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日（金）</a:t>
                      </a:r>
                      <a:r>
                        <a:rPr kumimoji="1" lang="en-US" altLang="ja-JP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15</a:t>
                      </a:r>
                      <a:r>
                        <a:rPr kumimoji="1" lang="en-US" altLang="ja-JP" sz="13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:00</a:t>
                      </a:r>
                      <a:r>
                        <a:rPr kumimoji="1" lang="ja-JP" altLang="en-US" sz="13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～</a:t>
                      </a:r>
                      <a:r>
                        <a:rPr kumimoji="1" lang="en-US" altLang="ja-JP" sz="13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17:00</a:t>
                      </a:r>
                      <a:endParaRPr kumimoji="1" lang="ja-JP" altLang="en-US" sz="13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8103" marB="48103" anchor="ctr"/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6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組織名</a:t>
                      </a:r>
                    </a:p>
                  </a:txBody>
                  <a:tcPr marT="48103" marB="48103" anchor="ctr"/>
                </a:tc>
                <a:tc gridSpan="3"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8103" marB="48103"/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23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所在地</a:t>
                      </a:r>
                    </a:p>
                  </a:txBody>
                  <a:tcPr marT="48103" marB="48103" anchor="ctr"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3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〒（　　　</a:t>
                      </a:r>
                      <a:r>
                        <a:rPr kumimoji="1" lang="ja-JP" altLang="en-US" sz="1300" dirty="0" err="1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ー</a:t>
                      </a:r>
                      <a:r>
                        <a:rPr kumimoji="1" lang="ja-JP" altLang="en-US" sz="13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　　）</a:t>
                      </a:r>
                      <a:endParaRPr kumimoji="1" lang="en-US" altLang="ja-JP" sz="13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endParaRPr kumimoji="1" lang="en-US" altLang="ja-JP" sz="13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8103" marB="48103"/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23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ご連絡</a:t>
                      </a:r>
                      <a:endParaRPr kumimoji="1" lang="en-US" altLang="ja-JP" sz="13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3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担当者</a:t>
                      </a:r>
                    </a:p>
                  </a:txBody>
                  <a:tcPr marT="48103" marB="48103" anchor="b"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3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　　　　　　　　　　　　　　</a:t>
                      </a:r>
                      <a:r>
                        <a:rPr kumimoji="1" lang="ja-JP" altLang="en-US" sz="13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✉</a:t>
                      </a:r>
                    </a:p>
                  </a:txBody>
                  <a:tcPr marT="48103" marB="48103"/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0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電話番号</a:t>
                      </a:r>
                    </a:p>
                  </a:txBody>
                  <a:tcPr marT="48103" marB="48103" anchor="ctr"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8103" marB="48103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FAX</a:t>
                      </a:r>
                      <a:r>
                        <a:rPr kumimoji="1" lang="ja-JP" altLang="en-US" sz="13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番号</a:t>
                      </a:r>
                    </a:p>
                  </a:txBody>
                  <a:tcPr marT="48103" marB="48103" anchor="ctr"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8103" marB="4810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4705"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solidFill>
                          <a:srgbClr val="FF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8103" marB="4810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氏　名</a:t>
                      </a:r>
                    </a:p>
                  </a:txBody>
                  <a:tcPr marT="48103" marB="48103"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所属・</a:t>
                      </a:r>
                      <a:r>
                        <a:rPr kumimoji="1" lang="ja-JP" altLang="en-US" sz="100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役職名</a:t>
                      </a:r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8103" marB="48103" anchor="ctr"/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60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①</a:t>
                      </a:r>
                    </a:p>
                  </a:txBody>
                  <a:tcPr marT="48103" marB="48103" anchor="b"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8103" marB="48103"/>
                </a:tc>
                <a:tc gridSpan="2">
                  <a:txBody>
                    <a:bodyPr/>
                    <a:lstStyle/>
                    <a:p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8103" marB="48103"/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0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②</a:t>
                      </a:r>
                    </a:p>
                  </a:txBody>
                  <a:tcPr marT="48103" marB="48103" anchor="b"/>
                </a:tc>
                <a:tc>
                  <a:txBody>
                    <a:bodyPr/>
                    <a:lstStyle/>
                    <a:p>
                      <a:endParaRPr kumimoji="1" lang="ja-JP" altLang="en-US" sz="130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8103" marB="48103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8103" marB="48103"/>
                </a:tc>
                <a:tc hMerge="1">
                  <a:txBody>
                    <a:bodyPr/>
                    <a:lstStyle/>
                    <a:p>
                      <a:endParaRPr kumimoji="1" lang="ja-JP" altLang="en-US" sz="120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60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③</a:t>
                      </a:r>
                    </a:p>
                  </a:txBody>
                  <a:tcPr marT="48103" marB="48103" anchor="b"/>
                </a:tc>
                <a:tc>
                  <a:txBody>
                    <a:bodyPr/>
                    <a:lstStyle/>
                    <a:p>
                      <a:endParaRPr kumimoji="1" lang="ja-JP" altLang="en-US" sz="13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8103" marB="48103"/>
                </a:tc>
                <a:tc gridSpan="2">
                  <a:txBody>
                    <a:bodyPr/>
                    <a:lstStyle/>
                    <a:p>
                      <a:endParaRPr kumimoji="1" lang="ja-JP" altLang="en-US" sz="9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8103" marB="48103"/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0" name="テキスト ボックス 19"/>
          <p:cNvSpPr txBox="1"/>
          <p:nvPr/>
        </p:nvSpPr>
        <p:spPr>
          <a:xfrm>
            <a:off x="283225" y="8127991"/>
            <a:ext cx="3724069" cy="1445191"/>
          </a:xfrm>
          <a:prstGeom prst="rect">
            <a:avLst/>
          </a:prstGeom>
          <a:noFill/>
        </p:spPr>
        <p:txBody>
          <a:bodyPr wrap="square" lIns="94158" tIns="47079" rIns="94158" bIns="47079" rtlCol="0">
            <a:spAutoFit/>
          </a:bodyPr>
          <a:lstStyle/>
          <a:p>
            <a:pPr defTabSz="898730">
              <a:defRPr/>
            </a:pPr>
            <a:r>
              <a:rPr lang="en-US" altLang="ja-JP" sz="141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〔</a:t>
            </a:r>
            <a:r>
              <a:rPr lang="ja-JP" altLang="en-US" sz="141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お問い合わせ先</a:t>
            </a:r>
            <a:r>
              <a:rPr lang="en-US" altLang="ja-JP" sz="141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〕</a:t>
            </a:r>
          </a:p>
          <a:p>
            <a:pPr defTabSz="898730">
              <a:spcAft>
                <a:spcPts val="619"/>
              </a:spcAft>
              <a:defRPr/>
            </a:pPr>
            <a:r>
              <a:rPr lang="ja-JP" altLang="en-US" sz="1234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一般社団法人</a:t>
            </a:r>
            <a:r>
              <a:rPr lang="ja-JP" altLang="en-US" sz="1676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沖縄県生産性本部</a:t>
            </a:r>
            <a:endParaRPr lang="en-US" altLang="ja-JP" sz="1676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898730">
              <a:defRPr/>
            </a:pPr>
            <a:r>
              <a:rPr lang="ja-JP" altLang="en-US" sz="1234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〒</a:t>
            </a:r>
            <a:r>
              <a:rPr lang="en-US" altLang="ja-JP" sz="1234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901-0152</a:t>
            </a:r>
          </a:p>
          <a:p>
            <a:pPr defTabSz="898730">
              <a:spcAft>
                <a:spcPts val="308"/>
              </a:spcAft>
              <a:defRPr/>
            </a:pPr>
            <a:r>
              <a:rPr lang="ja-JP" altLang="en-US" sz="1234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那覇市小禄</a:t>
            </a:r>
            <a:r>
              <a:rPr lang="en-US" altLang="ja-JP" sz="1234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1831-1</a:t>
            </a:r>
            <a:r>
              <a:rPr lang="ja-JP" altLang="en-US" sz="1234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（沖縄産業支援センター４</a:t>
            </a:r>
            <a:r>
              <a:rPr lang="en-US" altLang="ja-JP" sz="1234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F)</a:t>
            </a:r>
          </a:p>
          <a:p>
            <a:pPr defTabSz="898730">
              <a:defRPr/>
            </a:pPr>
            <a:r>
              <a:rPr lang="en-US" altLang="ja-JP" sz="1234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TEL</a:t>
            </a:r>
            <a:r>
              <a:rPr lang="ja-JP" altLang="en-US" sz="1234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234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098-857-0141</a:t>
            </a:r>
            <a:r>
              <a:rPr lang="ja-JP" altLang="en-US" sz="1234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234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FAX:098-857-0142</a:t>
            </a:r>
          </a:p>
          <a:p>
            <a:pPr defTabSz="898730">
              <a:defRPr/>
            </a:pPr>
            <a:r>
              <a:rPr lang="en-US" altLang="ja-JP" sz="1234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http://www.opc.or.jp</a:t>
            </a:r>
            <a:endParaRPr lang="ja-JP" altLang="en-US" sz="1234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295" y="8127991"/>
            <a:ext cx="2375377" cy="1778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3716448"/>
      </p:ext>
    </p:extLst>
  </p:cSld>
  <p:clrMapOvr>
    <a:masterClrMapping/>
  </p:clrMapOvr>
</p:sld>
</file>

<file path=ppt/theme/theme1.xml><?xml version="1.0" encoding="utf-8"?>
<a:theme xmlns:a="http://schemas.openxmlformats.org/drawingml/2006/main" name="28_Eventkokuchi_chirashi">
  <a:themeElements>
    <a:clrScheme name="スパイス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F6E1CA76AAD4564AAF106FC3CFA868360400186944AA932D8046A3B88E9B37BEBDF5" ma:contentTypeVersion="57" ma:contentTypeDescription="Create a new document." ma:contentTypeScope="" ma:versionID="99516f8994b63f46a279aa564b61ee37">
  <xsd:schema xmlns:xsd="http://www.w3.org/2001/XMLSchema" xmlns:xs="http://www.w3.org/2001/XMLSchema" xmlns:p="http://schemas.microsoft.com/office/2006/metadata/properties" xmlns:ns2="1119c2e5-8fb9-4d5f-baf1-202c530f2c34" targetNamespace="http://schemas.microsoft.com/office/2006/metadata/properties" ma:root="true" ma:fieldsID="4ccc0999b57010467b6aff3ba0e15941" ns2:_="">
    <xsd:import namespace="1119c2e5-8fb9-4d5f-baf1-202c530f2c34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9c2e5-8fb9-4d5f-baf1-202c530f2c34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04032b9e-8ee6-4e89-b9db-4ffff205d025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388FC2BA-F530-4FF7-911A-621CAE6AFBD3}" ma:internalName="CSXSubmissionMarket" ma:readOnly="false" ma:showField="MarketName" ma:web="1119c2e5-8fb9-4d5f-baf1-202c530f2c34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5dcf7547-996b-4a0e-b7d1-0f761d14131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4D83B164-8C00-474C-8363-38E0B8FF22E3}" ma:internalName="InProjectListLookup" ma:readOnly="true" ma:showField="InProjectLis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e5aec8e1-0842-4156-acaa-2defcf90540a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4D83B164-8C00-474C-8363-38E0B8FF22E3}" ma:internalName="LastCompleteVersionLookup" ma:readOnly="true" ma:showField="LastComplete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4D83B164-8C00-474C-8363-38E0B8FF22E3}" ma:internalName="LastPreviewErrorLookup" ma:readOnly="true" ma:showField="LastPreview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4D83B164-8C00-474C-8363-38E0B8FF22E3}" ma:internalName="LastPreviewResultLookup" ma:readOnly="true" ma:showField="LastPreview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4D83B164-8C00-474C-8363-38E0B8FF22E3}" ma:internalName="LastPreviewAttemptDateLookup" ma:readOnly="true" ma:showField="LastPreview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4D83B164-8C00-474C-8363-38E0B8FF22E3}" ma:internalName="LastPreviewedByLookup" ma:readOnly="true" ma:showField="LastPreview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4D83B164-8C00-474C-8363-38E0B8FF22E3}" ma:internalName="LastPreviewTimeLookup" ma:readOnly="true" ma:showField="LastPreview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4D83B164-8C00-474C-8363-38E0B8FF22E3}" ma:internalName="LastPreviewVersionLookup" ma:readOnly="true" ma:showField="LastPreview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4D83B164-8C00-474C-8363-38E0B8FF22E3}" ma:internalName="LastPublishErrorLookup" ma:readOnly="true" ma:showField="LastPublish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4D83B164-8C00-474C-8363-38E0B8FF22E3}" ma:internalName="LastPublishResultLookup" ma:readOnly="true" ma:showField="LastPublish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4D83B164-8C00-474C-8363-38E0B8FF22E3}" ma:internalName="LastPublishAttemptDateLookup" ma:readOnly="true" ma:showField="LastPublish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4D83B164-8C00-474C-8363-38E0B8FF22E3}" ma:internalName="LastPublishedByLookup" ma:readOnly="true" ma:showField="LastPublish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4D83B164-8C00-474C-8363-38E0B8FF22E3}" ma:internalName="LastPublishTimeLookup" ma:readOnly="true" ma:showField="LastPublish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4D83B164-8C00-474C-8363-38E0B8FF22E3}" ma:internalName="LastPublishVersionLookup" ma:readOnly="true" ma:showField="LastPublish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BC39992D-5589-4A4E-8B38-02E0637E5C25}" ma:internalName="LocLastLocAttemptVersionLookup" ma:readOnly="false" ma:showField="LastLocAttemptVersion" ma:web="1119c2e5-8fb9-4d5f-baf1-202c530f2c34">
      <xsd:simpleType>
        <xsd:restriction base="dms:Lookup"/>
      </xsd:simpleType>
    </xsd:element>
    <xsd:element name="LocLastLocAttemptVersionTypeLookup" ma:index="72" nillable="true" ma:displayName="Loc Last Loc Attempt Version Type" ma:default="" ma:list="{BC39992D-5589-4A4E-8B38-02E0637E5C25}" ma:internalName="LocLastLocAttemptVersionTypeLookup" ma:readOnly="true" ma:showField="LastLocAttemptVersionType" ma:web="1119c2e5-8fb9-4d5f-baf1-202c530f2c34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BC39992D-5589-4A4E-8B38-02E0637E5C25}" ma:internalName="LocNewPublishedVersionLookup" ma:readOnly="true" ma:showField="NewPublishedVersion" ma:web="1119c2e5-8fb9-4d5f-baf1-202c530f2c34">
      <xsd:simpleType>
        <xsd:restriction base="dms:Lookup"/>
      </xsd:simpleType>
    </xsd:element>
    <xsd:element name="LocOverallHandbackStatusLookup" ma:index="76" nillable="true" ma:displayName="Loc Overall Handback Status" ma:default="" ma:list="{BC39992D-5589-4A4E-8B38-02E0637E5C25}" ma:internalName="LocOverallHandbackStatusLookup" ma:readOnly="true" ma:showField="OverallHandbackStatus" ma:web="1119c2e5-8fb9-4d5f-baf1-202c530f2c34">
      <xsd:simpleType>
        <xsd:restriction base="dms:Lookup"/>
      </xsd:simpleType>
    </xsd:element>
    <xsd:element name="LocOverallLocStatusLookup" ma:index="77" nillable="true" ma:displayName="Loc Overall Localize Status" ma:default="" ma:list="{BC39992D-5589-4A4E-8B38-02E0637E5C25}" ma:internalName="LocOverallLocStatusLookup" ma:readOnly="true" ma:showField="OverallLocStatus" ma:web="1119c2e5-8fb9-4d5f-baf1-202c530f2c34">
      <xsd:simpleType>
        <xsd:restriction base="dms:Lookup"/>
      </xsd:simpleType>
    </xsd:element>
    <xsd:element name="LocOverallPreviewStatusLookup" ma:index="78" nillable="true" ma:displayName="Loc Overall Preview Status" ma:default="" ma:list="{BC39992D-5589-4A4E-8B38-02E0637E5C25}" ma:internalName="LocOverallPreviewStatusLookup" ma:readOnly="true" ma:showField="OverallPreviewStatus" ma:web="1119c2e5-8fb9-4d5f-baf1-202c530f2c34">
      <xsd:simpleType>
        <xsd:restriction base="dms:Lookup"/>
      </xsd:simpleType>
    </xsd:element>
    <xsd:element name="LocOverallPublishStatusLookup" ma:index="79" nillable="true" ma:displayName="Loc Overall Publish Status" ma:default="" ma:list="{BC39992D-5589-4A4E-8B38-02E0637E5C25}" ma:internalName="LocOverallPublishStatusLookup" ma:readOnly="true" ma:showField="OverallPublishStatus" ma:web="1119c2e5-8fb9-4d5f-baf1-202c530f2c34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BC39992D-5589-4A4E-8B38-02E0637E5C25}" ma:internalName="LocProcessedForHandoffsLookup" ma:readOnly="true" ma:showField="ProcessedForHandoffs" ma:web="1119c2e5-8fb9-4d5f-baf1-202c530f2c34">
      <xsd:simpleType>
        <xsd:restriction base="dms:Lookup"/>
      </xsd:simpleType>
    </xsd:element>
    <xsd:element name="LocProcessedForMarketsLookup" ma:index="82" nillable="true" ma:displayName="Loc Processed For Markets" ma:default="" ma:list="{BC39992D-5589-4A4E-8B38-02E0637E5C25}" ma:internalName="LocProcessedForMarketsLookup" ma:readOnly="true" ma:showField="ProcessedForMarkets" ma:web="1119c2e5-8fb9-4d5f-baf1-202c530f2c34">
      <xsd:simpleType>
        <xsd:restriction base="dms:Lookup"/>
      </xsd:simpleType>
    </xsd:element>
    <xsd:element name="LocPublishedDependentAssetsLookup" ma:index="83" nillable="true" ma:displayName="Loc Published Dependent Assets" ma:default="" ma:list="{BC39992D-5589-4A4E-8B38-02E0637E5C25}" ma:internalName="LocPublishedDependentAssetsLookup" ma:readOnly="true" ma:showField="PublishedDependentAssets" ma:web="1119c2e5-8fb9-4d5f-baf1-202c530f2c34">
      <xsd:simpleType>
        <xsd:restriction base="dms:Lookup"/>
      </xsd:simpleType>
    </xsd:element>
    <xsd:element name="LocPublishedLinkedAssetsLookup" ma:index="84" nillable="true" ma:displayName="Loc Published Linked Assets" ma:default="" ma:list="{BC39992D-5589-4A4E-8B38-02E0637E5C25}" ma:internalName="LocPublishedLinkedAssetsLookup" ma:readOnly="true" ma:showField="PublishedLinkedAssets" ma:web="1119c2e5-8fb9-4d5f-baf1-202c530f2c34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28ca5b26-415b-4822-b35b-d9a845b1b83b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388FC2BA-F530-4FF7-911A-621CAE6AFBD3}" ma:internalName="Markets" ma:readOnly="false" ma:showField="MarketNa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4D83B164-8C00-474C-8363-38E0B8FF22E3}" ma:internalName="NumOfRatingsLookup" ma:readOnly="true" ma:showField="NumOfRating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4D83B164-8C00-474C-8363-38E0B8FF22E3}" ma:internalName="PublishStatusLookup" ma:readOnly="false" ma:showField="PublishStatu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1c8e7b99-44ca-46c8-84b8-12cd8d7cf8ee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c59171da-55f1-4c8b-8421-0d1d3f99d741}" ma:internalName="TaxCatchAll" ma:showField="CatchAllData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c59171da-55f1-4c8b-8421-0d1d3f99d741}" ma:internalName="TaxCatchAllLabel" ma:readOnly="true" ma:showField="CatchAllDataLabel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1119c2e5-8fb9-4d5f-baf1-202c530f2c34">english</DirectSourceMarket>
    <ApprovalStatus xmlns="1119c2e5-8fb9-4d5f-baf1-202c530f2c34">InProgress</ApprovalStatus>
    <MarketSpecific xmlns="1119c2e5-8fb9-4d5f-baf1-202c530f2c34" xsi:nil="true"/>
    <PrimaryImageGen xmlns="1119c2e5-8fb9-4d5f-baf1-202c530f2c34">true</PrimaryImageGen>
    <ThumbnailAssetId xmlns="1119c2e5-8fb9-4d5f-baf1-202c530f2c34" xsi:nil="true"/>
    <TPFriendlyName xmlns="1119c2e5-8fb9-4d5f-baf1-202c530f2c34">イベント告知チラシ</TPFriendlyName>
    <NumericId xmlns="1119c2e5-8fb9-4d5f-baf1-202c530f2c34">-1</NumericId>
    <BusinessGroup xmlns="1119c2e5-8fb9-4d5f-baf1-202c530f2c34" xsi:nil="true"/>
    <SourceTitle xmlns="1119c2e5-8fb9-4d5f-baf1-202c530f2c34">イベント告知チラシ</SourceTitle>
    <APEditor xmlns="1119c2e5-8fb9-4d5f-baf1-202c530f2c34">
      <UserInfo>
        <DisplayName>FAREAST\kaorisat</DisplayName>
        <AccountId>71</AccountId>
        <AccountType/>
      </UserInfo>
    </APEditor>
    <OpenTemplate xmlns="1119c2e5-8fb9-4d5f-baf1-202c530f2c34">true</OpenTemplate>
    <UALocComments xmlns="1119c2e5-8fb9-4d5f-baf1-202c530f2c34" xsi:nil="true"/>
    <ParentAssetId xmlns="1119c2e5-8fb9-4d5f-baf1-202c530f2c34" xsi:nil="true"/>
    <IntlLangReviewDate xmlns="1119c2e5-8fb9-4d5f-baf1-202c530f2c34" xsi:nil="true"/>
    <LastPublishResultLookup xmlns="1119c2e5-8fb9-4d5f-baf1-202c530f2c34" xsi:nil="true"/>
    <PublishStatusLookup xmlns="1119c2e5-8fb9-4d5f-baf1-202c530f2c34">
      <Value>208349</Value>
      <Value>446956</Value>
    </PublishStatusLookup>
    <MachineTranslated xmlns="1119c2e5-8fb9-4d5f-baf1-202c530f2c34">false</MachineTranslated>
    <OriginalSourceMarket xmlns="1119c2e5-8fb9-4d5f-baf1-202c530f2c34">english</OriginalSourceMarket>
    <TPInstallLocation xmlns="1119c2e5-8fb9-4d5f-baf1-202c530f2c34">{My Templates}</TPInstallLocation>
    <APDescription xmlns="1119c2e5-8fb9-4d5f-baf1-202c530f2c34" xsi:nil="true"/>
    <ClipArtFilename xmlns="1119c2e5-8fb9-4d5f-baf1-202c530f2c34" xsi:nil="true"/>
    <ContentItem xmlns="1119c2e5-8fb9-4d5f-baf1-202c530f2c34" xsi:nil="true"/>
    <PublishTargets xmlns="1119c2e5-8fb9-4d5f-baf1-202c530f2c34">OfficeOnline</PublishTargets>
    <TimesCloned xmlns="1119c2e5-8fb9-4d5f-baf1-202c530f2c34" xsi:nil="true"/>
    <Provider xmlns="1119c2e5-8fb9-4d5f-baf1-202c530f2c34">EY006220130</Provider>
    <LastHandOff xmlns="1119c2e5-8fb9-4d5f-baf1-202c530f2c34" xsi:nil="true"/>
    <AssetStart xmlns="1119c2e5-8fb9-4d5f-baf1-202c530f2c34">2009-10-21T22:21:08+00:00</AssetStart>
    <AcquiredFrom xmlns="1119c2e5-8fb9-4d5f-baf1-202c530f2c34" xsi:nil="true"/>
    <TPClientViewer xmlns="1119c2e5-8fb9-4d5f-baf1-202c530f2c34">Microsoft Office PowerPoint</TPClientViewer>
    <IsDeleted xmlns="1119c2e5-8fb9-4d5f-baf1-202c530f2c34">false</IsDeleted>
    <TemplateStatus xmlns="1119c2e5-8fb9-4d5f-baf1-202c530f2c34" xsi:nil="true"/>
    <SubmitterId xmlns="1119c2e5-8fb9-4d5f-baf1-202c530f2c34" xsi:nil="true"/>
    <TPExecutable xmlns="1119c2e5-8fb9-4d5f-baf1-202c530f2c34" xsi:nil="true"/>
    <AssetType xmlns="1119c2e5-8fb9-4d5f-baf1-202c530f2c34">TP</AssetType>
    <CSXUpdate xmlns="1119c2e5-8fb9-4d5f-baf1-202c530f2c34">false</CSXUpdate>
    <ApprovalLog xmlns="1119c2e5-8fb9-4d5f-baf1-202c530f2c34" xsi:nil="true"/>
    <CSXSubmissionDate xmlns="1119c2e5-8fb9-4d5f-baf1-202c530f2c34" xsi:nil="true"/>
    <BugNumber xmlns="1119c2e5-8fb9-4d5f-baf1-202c530f2c34" xsi:nil="true"/>
    <TPComponent xmlns="1119c2e5-8fb9-4d5f-baf1-202c530f2c34">PPTFiles</TPComponent>
    <Milestone xmlns="1119c2e5-8fb9-4d5f-baf1-202c530f2c34" xsi:nil="true"/>
    <OriginAsset xmlns="1119c2e5-8fb9-4d5f-baf1-202c530f2c34" xsi:nil="true"/>
    <AssetId xmlns="1119c2e5-8fb9-4d5f-baf1-202c530f2c34">TP010286279</AssetId>
    <TPLaunchHelpLink xmlns="1119c2e5-8fb9-4d5f-baf1-202c530f2c34" xsi:nil="true"/>
    <TPApplication xmlns="1119c2e5-8fb9-4d5f-baf1-202c530f2c34">PowerPoint</TPApplication>
    <IntlLocPriority xmlns="1119c2e5-8fb9-4d5f-baf1-202c530f2c34" xsi:nil="true"/>
    <IntlLangReviewer xmlns="1119c2e5-8fb9-4d5f-baf1-202c530f2c34" xsi:nil="true"/>
    <HandoffToMSDN xmlns="1119c2e5-8fb9-4d5f-baf1-202c530f2c34" xsi:nil="true"/>
    <PlannedPubDate xmlns="1119c2e5-8fb9-4d5f-baf1-202c530f2c34" xsi:nil="true"/>
    <CrawlForDependencies xmlns="1119c2e5-8fb9-4d5f-baf1-202c530f2c34">false</CrawlForDependencies>
    <TrustLevel xmlns="1119c2e5-8fb9-4d5f-baf1-202c530f2c34">1 Microsoft Managed Content</TrustLevel>
    <IsSearchable xmlns="1119c2e5-8fb9-4d5f-baf1-202c530f2c34">false</IsSearchable>
    <TPNamespace xmlns="1119c2e5-8fb9-4d5f-baf1-202c530f2c34">POWERPNT</TPNamespace>
    <Markets xmlns="1119c2e5-8fb9-4d5f-baf1-202c530f2c34"/>
    <IntlLangReview xmlns="1119c2e5-8fb9-4d5f-baf1-202c530f2c34" xsi:nil="true"/>
    <AverageRating xmlns="1119c2e5-8fb9-4d5f-baf1-202c530f2c34" xsi:nil="true"/>
    <UAProjectedTotalWords xmlns="1119c2e5-8fb9-4d5f-baf1-202c530f2c34" xsi:nil="true"/>
    <OutputCachingOn xmlns="1119c2e5-8fb9-4d5f-baf1-202c530f2c34">false</OutputCachingOn>
    <TPCommandLine xmlns="1119c2e5-8fb9-4d5f-baf1-202c530f2c34">{PP} /n {FilePath}</TPCommandLine>
    <TPAppVersion xmlns="1119c2e5-8fb9-4d5f-baf1-202c530f2c34">12</TPAppVersion>
    <APAuthor xmlns="1119c2e5-8fb9-4d5f-baf1-202c530f2c34">
      <UserInfo>
        <DisplayName/>
        <AccountId>-1</AccountId>
        <AccountType/>
      </UserInfo>
    </APAuthor>
    <EditorialStatus xmlns="1119c2e5-8fb9-4d5f-baf1-202c530f2c34" xsi:nil="true"/>
    <TPLaunchHelpLinkType xmlns="1119c2e5-8fb9-4d5f-baf1-202c530f2c34">Template</TPLaunchHelpLinkType>
    <LastModifiedDateTime xmlns="1119c2e5-8fb9-4d5f-baf1-202c530f2c34" xsi:nil="true"/>
    <UACurrentWords xmlns="1119c2e5-8fb9-4d5f-baf1-202c530f2c34">0</UACurrentWords>
    <UALocRecommendation xmlns="1119c2e5-8fb9-4d5f-baf1-202c530f2c34">Localize</UALocRecommendation>
    <ArtSampleDocs xmlns="1119c2e5-8fb9-4d5f-baf1-202c530f2c34" xsi:nil="true"/>
    <UANotes xmlns="1119c2e5-8fb9-4d5f-baf1-202c530f2c34" xsi:nil="true"/>
    <ShowIn xmlns="1119c2e5-8fb9-4d5f-baf1-202c530f2c34">On Web no search</ShowIn>
    <CSXHash xmlns="1119c2e5-8fb9-4d5f-baf1-202c530f2c34" xsi:nil="true"/>
    <VoteCount xmlns="1119c2e5-8fb9-4d5f-baf1-202c530f2c34" xsi:nil="true"/>
    <DSATActionTaken xmlns="1119c2e5-8fb9-4d5f-baf1-202c530f2c34" xsi:nil="true"/>
    <AssetExpire xmlns="1119c2e5-8fb9-4d5f-baf1-202c530f2c34">2100-01-01T00:00:00+00:00</AssetExpire>
    <CSXSubmissionMarket xmlns="1119c2e5-8fb9-4d5f-baf1-202c530f2c34" xsi:nil="true"/>
    <Manager xmlns="1119c2e5-8fb9-4d5f-baf1-202c530f2c34" xsi:nil="true"/>
    <OOCacheId xmlns="1119c2e5-8fb9-4d5f-baf1-202c530f2c34" xsi:nil="true"/>
    <EditorialTags xmlns="1119c2e5-8fb9-4d5f-baf1-202c530f2c34" xsi:nil="true"/>
    <LegacyData xmlns="1119c2e5-8fb9-4d5f-baf1-202c530f2c34" xsi:nil="true"/>
    <Providers xmlns="1119c2e5-8fb9-4d5f-baf1-202c530f2c34" xsi:nil="true"/>
    <TemplateTemplateType xmlns="1119c2e5-8fb9-4d5f-baf1-202c530f2c34">PowerPoint 12 Default</TemplateTemplateType>
    <PolicheckWords xmlns="1119c2e5-8fb9-4d5f-baf1-202c530f2c34" xsi:nil="true"/>
    <FriendlyTitle xmlns="1119c2e5-8fb9-4d5f-baf1-202c530f2c34" xsi:nil="true"/>
    <Downloads xmlns="1119c2e5-8fb9-4d5f-baf1-202c530f2c34">0</Downloads>
    <LocPublishedDependentAssetsLookup xmlns="1119c2e5-8fb9-4d5f-baf1-202c530f2c34" xsi:nil="true"/>
    <FeatureTagsTaxHTField0 xmlns="1119c2e5-8fb9-4d5f-baf1-202c530f2c34">
      <Terms xmlns="http://schemas.microsoft.com/office/infopath/2007/PartnerControls"/>
    </FeatureTagsTaxHTField0>
    <TaxCatchAll xmlns="1119c2e5-8fb9-4d5f-baf1-202c530f2c34"/>
    <LocComments xmlns="1119c2e5-8fb9-4d5f-baf1-202c530f2c34" xsi:nil="true"/>
    <LocProcessedForMarketsLookup xmlns="1119c2e5-8fb9-4d5f-baf1-202c530f2c34" xsi:nil="true"/>
    <RecommendationsModifier xmlns="1119c2e5-8fb9-4d5f-baf1-202c530f2c34" xsi:nil="true"/>
    <LocOverallHandbackStatusLookup xmlns="1119c2e5-8fb9-4d5f-baf1-202c530f2c34" xsi:nil="true"/>
    <LocNewPublishedVersionLookup xmlns="1119c2e5-8fb9-4d5f-baf1-202c530f2c34" xsi:nil="true"/>
    <BlockPublish xmlns="1119c2e5-8fb9-4d5f-baf1-202c530f2c34" xsi:nil="true"/>
    <ScenarioTagsTaxHTField0 xmlns="1119c2e5-8fb9-4d5f-baf1-202c530f2c34">
      <Terms xmlns="http://schemas.microsoft.com/office/infopath/2007/PartnerControls"/>
    </ScenarioTagsTaxHTField0>
    <LocOverallLocStatusLookup xmlns="1119c2e5-8fb9-4d5f-baf1-202c530f2c34" xsi:nil="true"/>
    <LocOverallPreviewStatusLookup xmlns="1119c2e5-8fb9-4d5f-baf1-202c530f2c34" xsi:nil="true"/>
    <LocManualTestRequired xmlns="1119c2e5-8fb9-4d5f-baf1-202c530f2c34" xsi:nil="true"/>
    <LocOverallPublishStatusLookup xmlns="1119c2e5-8fb9-4d5f-baf1-202c530f2c34" xsi:nil="true"/>
    <LocPublishedLinkedAssetsLookup xmlns="1119c2e5-8fb9-4d5f-baf1-202c530f2c34" xsi:nil="true"/>
    <InternalTagsTaxHTField0 xmlns="1119c2e5-8fb9-4d5f-baf1-202c530f2c34">
      <Terms xmlns="http://schemas.microsoft.com/office/infopath/2007/PartnerControls"/>
    </InternalTagsTaxHTField0>
    <LocProcessedForHandoffsLookup xmlns="1119c2e5-8fb9-4d5f-baf1-202c530f2c34" xsi:nil="true"/>
    <LocalizationTagsTaxHTField0 xmlns="1119c2e5-8fb9-4d5f-baf1-202c530f2c34">
      <Terms xmlns="http://schemas.microsoft.com/office/infopath/2007/PartnerControls"/>
    </LocalizationTagsTaxHTField0>
    <CampaignTagsTaxHTField0 xmlns="1119c2e5-8fb9-4d5f-baf1-202c530f2c34">
      <Terms xmlns="http://schemas.microsoft.com/office/infopath/2007/PartnerControls"/>
    </CampaignTagsTaxHTField0>
    <LocLastLocAttemptVersionLookup xmlns="1119c2e5-8fb9-4d5f-baf1-202c530f2c34">45457</LocLastLocAttemptVersionLookup>
    <LocLastLocAttemptVersionTypeLookup xmlns="1119c2e5-8fb9-4d5f-baf1-202c530f2c34" xsi:nil="true"/>
    <LocRecommendedHandoff xmlns="1119c2e5-8fb9-4d5f-baf1-202c530f2c34" xsi:nil="true"/>
    <OriginalRelease xmlns="1119c2e5-8fb9-4d5f-baf1-202c530f2c34">14</OriginalRelease>
    <LocMarketGroupTiers2 xmlns="1119c2e5-8fb9-4d5f-baf1-202c530f2c34" xsi:nil="true"/>
  </documentManagement>
</p:properties>
</file>

<file path=customXml/itemProps1.xml><?xml version="1.0" encoding="utf-8"?>
<ds:datastoreItem xmlns:ds="http://schemas.openxmlformats.org/officeDocument/2006/customXml" ds:itemID="{1CAC9C89-FEDC-41A2-8865-7C496069946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706968F-F6B9-46F3-9D4F-BDB8175BB5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19c2e5-8fb9-4d5f-baf1-202c530f2c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A1C0A2C-98C8-4147-919B-F485177A0B92}">
  <ds:schemaRefs>
    <ds:schemaRef ds:uri="http://purl.org/dc/dcmitype/"/>
    <ds:schemaRef ds:uri="1119c2e5-8fb9-4d5f-baf1-202c530f2c34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イベント告知チラシ</Template>
  <TotalTime>346</TotalTime>
  <Words>530</Words>
  <Application>Microsoft Office PowerPoint</Application>
  <PresentationFormat>A4 210 x 297 mm</PresentationFormat>
  <Paragraphs>74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UDP明朝 Medium</vt:lpstr>
      <vt:lpstr>メイリオ</vt:lpstr>
      <vt:lpstr>Arial</vt:lpstr>
      <vt:lpstr>Calibri</vt:lpstr>
      <vt:lpstr>Wingdings</vt:lpstr>
      <vt:lpstr>28_Eventkokuchi_chirashi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19</cp:revision>
  <cp:lastPrinted>2025-07-15T02:20:04Z</cp:lastPrinted>
  <dcterms:created xsi:type="dcterms:W3CDTF">2025-02-06T04:15:58Z</dcterms:created>
  <dcterms:modified xsi:type="dcterms:W3CDTF">2025-08-20T23:11:00Z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0x010100F6E1CA76AAD4564AAF106FC3CFA868360400186944AA932D8046A3B88E9B37BEBDF5</vt:lpwstr>
  </property>
  <property fmtid="{D5CDD505-2E9C-101B-9397-08002B2CF9AE}" pid="3" name="ImageGenCounter">
    <vt:lpwstr>0</vt:lpwstr>
  </property>
  <property fmtid="{D5CDD505-2E9C-101B-9397-08002B2CF9AE}" pid="4" name="ViolationReportStatus">
    <vt:lpwstr>None</vt:lpwstr>
  </property>
  <property fmtid="{D5CDD505-2E9C-101B-9397-08002B2CF9AE}" pid="5" name="ImageGenStatus">
    <vt:lpwstr>0</vt:lpwstr>
  </property>
  <property fmtid="{D5CDD505-2E9C-101B-9397-08002B2CF9AE}" pid="6" name="Applications">
    <vt:lpwstr>1324;#PowerPoint 12;#1665;# Template 12</vt:lpwstr>
  </property>
  <property fmtid="{D5CDD505-2E9C-101B-9397-08002B2CF9AE}" pid="7" name="PolicheckCounter">
    <vt:lpwstr>0</vt:lpwstr>
  </property>
  <property fmtid="{D5CDD505-2E9C-101B-9397-08002B2CF9AE}" pid="8" name="PolicheckStatus">
    <vt:lpwstr>0</vt:lpwstr>
  </property>
  <property fmtid="{D5CDD505-2E9C-101B-9397-08002B2CF9AE}" pid="9" name="APTrustLevel">
    <vt:r8>0</vt:r8>
  </property>
</Properties>
</file>